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728" r:id="rId4"/>
  </p:sldMasterIdLst>
  <p:notesMasterIdLst>
    <p:notesMasterId r:id="rId18"/>
  </p:notesMasterIdLst>
  <p:handoutMasterIdLst>
    <p:handoutMasterId r:id="rId19"/>
  </p:handoutMasterIdLst>
  <p:sldIdLst>
    <p:sldId id="307" r:id="rId5"/>
    <p:sldId id="294" r:id="rId6"/>
    <p:sldId id="279" r:id="rId7"/>
    <p:sldId id="305" r:id="rId8"/>
    <p:sldId id="306" r:id="rId9"/>
    <p:sldId id="299" r:id="rId10"/>
    <p:sldId id="300" r:id="rId11"/>
    <p:sldId id="301" r:id="rId12"/>
    <p:sldId id="302" r:id="rId13"/>
    <p:sldId id="303" r:id="rId14"/>
    <p:sldId id="304" r:id="rId15"/>
    <p:sldId id="277" r:id="rId16"/>
    <p:sldId id="292" r:id="rId17"/>
  </p:sldIdLst>
  <p:sldSz cx="12192000" cy="6858000"/>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0BA610E-4229-9F91-F972-05F2A307F2DE}" name="Emma Lumb" initials="EL" userId="S::lumbe@rsc.org::9492ac99-bdb3-413c-b074-05d0b4f2559a" providerId="AD"/>
  <p188:author id="{6119DB1D-09E8-507E-35E2-ACFC050DEB1A}" name="Hannah Rowe" initials="HR" userId="S::roweh@rsc.org::4ada42eb-fe6a-4a63-b33d-d7839e11762b" providerId="AD"/>
  <p188:author id="{285C4D64-2C10-F273-F9CE-FC217CDB40CC}" name="Reece Collingbourne" initials="RC" userId="S::CollingbourneR@rsc.org::1ac33c36-2add-4db9-b9a1-b5b3b67ee9aa" providerId="AD"/>
  <p188:author id="{9F988889-D60C-F556-718B-55A24F8C3B1A}" name="Reece Collingbourne" initials="RC" userId="S::collingbourner@rsc.org::1ac33c36-2add-4db9-b9a1-b5b3b67ee9aa" providerId="AD"/>
  <p188:author id="{CA5B918F-3527-70CF-04A5-090C536CA1BA}" name="Anna Aldred" initials="AA" userId="S::AldredA@rsc.org::774fa71b-2922-47a6-9b86-128786d511cc" providerId="AD"/>
  <p188:author id="{882225AA-91C1-56A3-979F-321CDDA73B13}" name="Emma Lumb" initials="EL" userId="S::LumbE@rsc.org::9492ac99-bdb3-413c-b074-05d0b4f2559a" providerId="AD"/>
  <p188:author id="{21E44FFC-2945-B228-76E2-B0693BB82D6C}" name="Joanna Buckley" initials="JB" userId="S::buckleyj@rsc.org::70c933f1-ec17-4ca5-87aa-d92ce076007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585A"/>
    <a:srgbClr val="97D700"/>
    <a:srgbClr val="FF9E1B"/>
    <a:srgbClr val="FC4C02"/>
    <a:srgbClr val="48A9C5"/>
    <a:srgbClr val="DA1883"/>
    <a:srgbClr val="71DBD4"/>
    <a:srgbClr val="004976"/>
    <a:srgbClr val="EEDC00"/>
    <a:srgbClr val="DA188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98" autoAdjust="0"/>
    <p:restoredTop sz="86369" autoAdjust="0"/>
  </p:normalViewPr>
  <p:slideViewPr>
    <p:cSldViewPr snapToGrid="0">
      <p:cViewPr varScale="1">
        <p:scale>
          <a:sx n="95" d="100"/>
          <a:sy n="95" d="100"/>
        </p:scale>
        <p:origin x="1176" y="78"/>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3651BEE-5FE4-C441-9F2C-41CD9F3E752E}"/>
              </a:ext>
            </a:extLst>
          </p:cNvPr>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EDC1556-3282-D54E-9666-A6009195D842}"/>
              </a:ext>
            </a:extLst>
          </p:cNvPr>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a:defRPr sz="1200"/>
            </a:lvl1pPr>
          </a:lstStyle>
          <a:p>
            <a:fld id="{17044BBD-E561-554A-9F92-CB21E4AA9279}" type="datetimeFigureOut">
              <a:rPr lang="en-US" smtClean="0"/>
              <a:t>9/23/2024</a:t>
            </a:fld>
            <a:endParaRPr lang="en-US"/>
          </a:p>
        </p:txBody>
      </p:sp>
      <p:sp>
        <p:nvSpPr>
          <p:cNvPr id="4" name="Footer Placeholder 3">
            <a:extLst>
              <a:ext uri="{FF2B5EF4-FFF2-40B4-BE49-F238E27FC236}">
                <a16:creationId xmlns:a16="http://schemas.microsoft.com/office/drawing/2014/main" id="{C7FE62AF-CBAC-984D-92F2-8303EBCB9F9D}"/>
              </a:ext>
            </a:extLst>
          </p:cNvPr>
          <p:cNvSpPr>
            <a:spLocks noGrp="1"/>
          </p:cNvSpPr>
          <p:nvPr>
            <p:ph type="ftr" sz="quarter" idx="2"/>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0ECE20A-010F-F540-B491-BDD01FD75A74}"/>
              </a:ext>
            </a:extLst>
          </p:cNvPr>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0C9A0C9C-0870-9F46-A85C-4AA6F1FDBC49}" type="slidenum">
              <a:rPr lang="en-US" smtClean="0"/>
              <a:t>‹#›</a:t>
            </a:fld>
            <a:endParaRPr lang="en-US"/>
          </a:p>
        </p:txBody>
      </p:sp>
    </p:spTree>
    <p:extLst>
      <p:ext uri="{BB962C8B-B14F-4D97-AF65-F5344CB8AC3E}">
        <p14:creationId xmlns:p14="http://schemas.microsoft.com/office/powerpoint/2010/main" val="1936760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6254C33D-B07C-ED4A-A191-0E78847F68E4}" type="datetimeFigureOut">
              <a:rPr lang="en-US" smtClean="0"/>
              <a:t>9/23/2024</a:t>
            </a:fld>
            <a:endParaRPr lang="en-US"/>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2C932B7F-5DDE-2249-94F1-C98945D46AB6}" type="slidenum">
              <a:rPr lang="en-US" smtClean="0"/>
              <a:t>‹#›</a:t>
            </a:fld>
            <a:endParaRPr lang="en-US"/>
          </a:p>
        </p:txBody>
      </p:sp>
    </p:spTree>
    <p:extLst>
      <p:ext uri="{BB962C8B-B14F-4D97-AF65-F5344CB8AC3E}">
        <p14:creationId xmlns:p14="http://schemas.microsoft.com/office/powerpoint/2010/main" val="7705953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Lhttps:/d1ymz67w5raq8g.cloudfront.net/Uploads/b/l/d/whatcareerquiz_870016.pdf"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edu.rsc.org/job-profiles/cosmetics-technical-services-chemist/4019258.article"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s://edu.rsc.org/job-profiles/museum-scientist/4013027.article" TargetMode="External"/><Relationship Id="rId5" Type="http://schemas.openxmlformats.org/officeDocument/2006/relationships/hyperlink" Target="https://edu.rsc.org/job-profiles/analytical-technician-plastics/4010921.article" TargetMode="External"/><Relationship Id="rId4" Type="http://schemas.openxmlformats.org/officeDocument/2006/relationships/hyperlink" Target="https://edu.rsc.org/job-profiles/secondary-school-science-teacher/4013147.article"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Chemistry Week is an </a:t>
            </a:r>
            <a:r>
              <a:rPr lang="en-US" dirty="0"/>
              <a:t>annual celebration of chemists and the chemical sciences, and although </a:t>
            </a:r>
            <a:r>
              <a:rPr lang="en-GB" dirty="0"/>
              <a:t>it’s taking place 4 –10 November, we think the theme of ‘chemistry is shaping the future’ is worthy of a whole month. The Royal Society of Chemistry</a:t>
            </a:r>
            <a:r>
              <a:rPr lang="en-US" dirty="0"/>
              <a:t> want all of November to be a celebration of chemistry and the positive impact it has on everyone’s daily lives, right now and in the future.</a:t>
            </a:r>
          </a:p>
        </p:txBody>
      </p:sp>
      <p:sp>
        <p:nvSpPr>
          <p:cNvPr id="4" name="Slide Number Placeholder 3"/>
          <p:cNvSpPr>
            <a:spLocks noGrp="1"/>
          </p:cNvSpPr>
          <p:nvPr>
            <p:ph type="sldNum" sz="quarter" idx="5"/>
          </p:nvPr>
        </p:nvSpPr>
        <p:spPr/>
        <p:txBody>
          <a:bodyPr/>
          <a:lstStyle/>
          <a:p>
            <a:fld id="{2C932B7F-5DDE-2249-94F1-C98945D46AB6}" type="slidenum">
              <a:rPr lang="en-US" smtClean="0"/>
              <a:t>2</a:t>
            </a:fld>
            <a:endParaRPr lang="en-US"/>
          </a:p>
        </p:txBody>
      </p:sp>
    </p:spTree>
    <p:extLst>
      <p:ext uri="{BB962C8B-B14F-4D97-AF65-F5344CB8AC3E}">
        <p14:creationId xmlns:p14="http://schemas.microsoft.com/office/powerpoint/2010/main" val="31914676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Did you know that chemistry is at the heart of everything around us? It is essential to everything we touch, wear and use. It’s crucial in helping us to tackle climate change. It brings us closer to easing the pressures on energy, food and water. And it is our means for developing the life-changing medicines that let us live healthier, happier lives.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video shows just some of the ways a career in chemistry can fix the future and bring about positive change in the world.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 more videos here: </a:t>
            </a:r>
            <a:r>
              <a:rPr lang="en-GB" b="1" u="sng" dirty="0"/>
              <a:t>https://edu.rsc.org/future-in-chemistry/making-the-difference</a:t>
            </a:r>
            <a:endParaRPr lang="en-US" b="1" u="sng" dirty="0"/>
          </a:p>
        </p:txBody>
      </p:sp>
      <p:sp>
        <p:nvSpPr>
          <p:cNvPr id="4" name="Slide Number Placeholder 3"/>
          <p:cNvSpPr>
            <a:spLocks noGrp="1"/>
          </p:cNvSpPr>
          <p:nvPr>
            <p:ph type="sldNum" sz="quarter" idx="5"/>
          </p:nvPr>
        </p:nvSpPr>
        <p:spPr/>
        <p:txBody>
          <a:bodyPr/>
          <a:lstStyle/>
          <a:p>
            <a:fld id="{2C932B7F-5DDE-2249-94F1-C98945D46AB6}" type="slidenum">
              <a:rPr lang="en-US" smtClean="0"/>
              <a:t>3</a:t>
            </a:fld>
            <a:endParaRPr lang="en-US"/>
          </a:p>
        </p:txBody>
      </p:sp>
    </p:spTree>
    <p:extLst>
      <p:ext uri="{BB962C8B-B14F-4D97-AF65-F5344CB8AC3E}">
        <p14:creationId xmlns:p14="http://schemas.microsoft.com/office/powerpoint/2010/main" val="9865428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00" dirty="0">
                <a:effectLst/>
                <a:latin typeface="Calibri" panose="020F0502020204030204" pitchFamily="34" charset="0"/>
                <a:ea typeface="Calibri" panose="020F0502020204030204" pitchFamily="34" charset="0"/>
                <a:cs typeface="Times New Roman" panose="02020603050405020304" pitchFamily="18" charset="0"/>
              </a:rPr>
              <a:t>The impact of chemistry is incredible. It has led to positive outcomes and developments for the individual up to global society. Chemistry supports development across all aspects of society, including health, climate and the environment, wealth and industry, sustainability, wellbeing, education, justice, equality, nutrition, and alleviation of poverty. Within the chemical sciences there is a rich and diverse community of groups and individuals who, driven by dedication and professionalism, work to make the world a better place. </a:t>
            </a:r>
            <a:endParaRPr lang="en-GB" sz="1200" b="1" kern="100" dirty="0">
              <a:effectLst/>
              <a:latin typeface="Calibri" panose="020F0502020204030204" pitchFamily="34" charset="0"/>
              <a:ea typeface="Calibri" panose="020F0502020204030204" pitchFamily="34" charset="0"/>
              <a:cs typeface="Times New Roman" panose="02020603050405020304" pitchFamily="18" charset="0"/>
            </a:endParaRPr>
          </a:p>
          <a:p>
            <a:br>
              <a:rPr lang="en-GB" dirty="0"/>
            </a:br>
            <a:br>
              <a:rPr lang="en-GB" dirty="0"/>
            </a:br>
            <a:r>
              <a:rPr lang="en-GB" dirty="0"/>
              <a:t>Misbah https://edu.rsc.org/job-profiles/senior-principal-scientist/4015672.article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Sophie https://edu.rsc.org/job-profiles/research-scientist-microplastics/4019396.article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Ryley https://edu.rsc.org/job-profiles/solar-technology-engineer/4013827.article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C932B7F-5DDE-2249-94F1-C98945D46AB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44926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00" dirty="0">
                <a:effectLst/>
                <a:latin typeface="Calibri" panose="020F0502020204030204" pitchFamily="34" charset="0"/>
                <a:ea typeface="Calibri" panose="020F0502020204030204" pitchFamily="34" charset="0"/>
                <a:cs typeface="Times New Roman" panose="02020603050405020304" pitchFamily="18" charset="0"/>
              </a:rPr>
              <a:t>The impact of chemistry is incredible. It has led to positive outcomes and developments for the individual up to global society. Chemistry supports development across all aspects of society, including health, climate and the environment, wealth and industry, sustainability, wellbeing, education, justice, equality, nutrition, and alleviation of poverty. Within the chemical sciences there is a rich and diverse community of groups and individuals who, driven by dedication and professionalism, work to make the world a better place. </a:t>
            </a:r>
            <a:br>
              <a:rPr lang="en-GB" dirty="0"/>
            </a:br>
            <a:br>
              <a:rPr lang="en-GB" dirty="0"/>
            </a:br>
            <a:r>
              <a:rPr lang="en-GB" dirty="0"/>
              <a:t>Zubera https://edu.rsc.org/job-profiles/research-fellow-battery-recycling/4013825.article </a:t>
            </a:r>
          </a:p>
          <a:p>
            <a:r>
              <a:rPr lang="en-GB" dirty="0"/>
              <a:t>Katty https://edu.rsc.org/job-profiles/analyst-higher-apprentice-organic-chemistry/4013064.article </a:t>
            </a:r>
          </a:p>
          <a:p>
            <a:r>
              <a:rPr lang="en-GB" dirty="0"/>
              <a:t>Ben https://edu.rsc.org/future-in-chemistry/making-the-difference/fixing-the-future</a:t>
            </a:r>
          </a:p>
          <a:p>
            <a:r>
              <a:rPr lang="en-GB" dirty="0"/>
              <a:t>Sharlotte https://edu.rsc.org/job-profiles/cosmetics-technical-services-chemist/4019258.article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C932B7F-5DDE-2249-94F1-C98945D46AB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31986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https://d1ymz67w5raq8g.cloudfront.net/Uploads/b/l/d/whatcareerquiz_870016.pdf</a:t>
            </a:r>
          </a:p>
          <a:p>
            <a:endParaRPr lang="en-US" dirty="0">
              <a:cs typeface="Calibri"/>
            </a:endParaRPr>
          </a:p>
        </p:txBody>
      </p:sp>
      <p:sp>
        <p:nvSpPr>
          <p:cNvPr id="4" name="Slide Number Placeholder 3"/>
          <p:cNvSpPr>
            <a:spLocks noGrp="1"/>
          </p:cNvSpPr>
          <p:nvPr>
            <p:ph type="sldNum" sz="quarter" idx="5"/>
          </p:nvPr>
        </p:nvSpPr>
        <p:spPr/>
        <p:txBody>
          <a:bodyPr/>
          <a:lstStyle/>
          <a:p>
            <a:fld id="{2C932B7F-5DDE-2249-94F1-C98945D46AB6}" type="slidenum">
              <a:rPr lang="en-US" smtClean="0"/>
              <a:t>6</a:t>
            </a:fld>
            <a:endParaRPr lang="en-US"/>
          </a:p>
        </p:txBody>
      </p:sp>
    </p:spTree>
    <p:extLst>
      <p:ext uri="{BB962C8B-B14F-4D97-AF65-F5344CB8AC3E}">
        <p14:creationId xmlns:p14="http://schemas.microsoft.com/office/powerpoint/2010/main" val="10767899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2C932B7F-5DDE-2249-94F1-C98945D46AB6}" type="slidenum">
              <a:rPr lang="en-US" smtClean="0"/>
              <a:t>7</a:t>
            </a:fld>
            <a:endParaRPr lang="en-US"/>
          </a:p>
        </p:txBody>
      </p:sp>
    </p:spTree>
    <p:extLst>
      <p:ext uri="{BB962C8B-B14F-4D97-AF65-F5344CB8AC3E}">
        <p14:creationId xmlns:p14="http://schemas.microsoft.com/office/powerpoint/2010/main" val="16888643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69E2EED-1D85-4DF3-B724-AFF1E1F5987A}" type="slidenum">
              <a:rPr lang="en-GB" smtClean="0"/>
              <a:t>10</a:t>
            </a:fld>
            <a:endParaRPr lang="en-GB"/>
          </a:p>
        </p:txBody>
      </p:sp>
    </p:spTree>
    <p:extLst>
      <p:ext uri="{BB962C8B-B14F-4D97-AF65-F5344CB8AC3E}">
        <p14:creationId xmlns:p14="http://schemas.microsoft.com/office/powerpoint/2010/main" val="35908974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cs typeface="Calibri"/>
              </a:rPr>
              <a:t>A – Cosmetics chemistry (Sharlotte) </a:t>
            </a:r>
            <a:r>
              <a:rPr lang="en-GB" dirty="0">
                <a:solidFill>
                  <a:srgbClr val="54585A"/>
                </a:solidFill>
                <a:hlinkClick r:id="rId3">
                  <a:extLst>
                    <a:ext uri="{A12FA001-AC4F-418D-AE19-62706E023703}">
                      <ahyp:hlinkClr xmlns:ahyp="http://schemas.microsoft.com/office/drawing/2018/hyperlinkcolor" val="tx"/>
                    </a:ext>
                  </a:extLst>
                </a:hlinkClick>
              </a:rPr>
              <a:t>https://edu.rsc.org/job-profiles/cosmetics-technical-services-chemist/4019258.article</a:t>
            </a:r>
            <a:endParaRPr lang="en-GB" dirty="0">
              <a:solidFill>
                <a:srgbClr val="54585A"/>
              </a:solidFill>
              <a:ea typeface="Calibri"/>
              <a:cs typeface="Calibri"/>
            </a:endParaRPr>
          </a:p>
          <a:p>
            <a:r>
              <a:rPr lang="en-GB" dirty="0">
                <a:solidFill>
                  <a:srgbClr val="54585A"/>
                </a:solidFill>
                <a:cs typeface="Calibri"/>
              </a:rPr>
              <a:t>B - Senior Software Developer </a:t>
            </a:r>
            <a:r>
              <a:rPr lang="en-GB" dirty="0">
                <a:solidFill>
                  <a:srgbClr val="54585A"/>
                </a:solidFill>
              </a:rPr>
              <a:t>(Aruna) </a:t>
            </a:r>
            <a:r>
              <a:rPr lang="en-GB" u="sng" dirty="0">
                <a:solidFill>
                  <a:srgbClr val="54585A"/>
                </a:solidFill>
              </a:rPr>
              <a:t>https://edu.rsc.org/job-profiles/senior-software-developer/4016091.article   </a:t>
            </a:r>
            <a:endParaRPr lang="en-GB" u="sng" dirty="0">
              <a:solidFill>
                <a:srgbClr val="54585A"/>
              </a:solidFill>
              <a:ea typeface="Calibri"/>
              <a:cs typeface="Calibri"/>
            </a:endParaRPr>
          </a:p>
          <a:p>
            <a:r>
              <a:rPr lang="en-GB" dirty="0">
                <a:solidFill>
                  <a:srgbClr val="54585A"/>
                </a:solidFill>
                <a:cs typeface="Calibri"/>
              </a:rPr>
              <a:t>C - Teacher (Alice) </a:t>
            </a:r>
            <a:r>
              <a:rPr lang="en-GB" dirty="0">
                <a:solidFill>
                  <a:srgbClr val="54585A"/>
                </a:solidFill>
                <a:hlinkClick r:id="rId4">
                  <a:extLst>
                    <a:ext uri="{A12FA001-AC4F-418D-AE19-62706E023703}">
                      <ahyp:hlinkClr xmlns:ahyp="http://schemas.microsoft.com/office/drawing/2018/hyperlinkcolor" val="tx"/>
                    </a:ext>
                  </a:extLst>
                </a:hlinkClick>
              </a:rPr>
              <a:t>https://edu.rsc.org/job-profiles/secondary-school-science-teacher/4013147.article</a:t>
            </a:r>
            <a:endParaRPr lang="en-GB" dirty="0">
              <a:solidFill>
                <a:srgbClr val="54585A"/>
              </a:solidFill>
              <a:cs typeface="Calibri"/>
            </a:endParaRPr>
          </a:p>
          <a:p>
            <a:r>
              <a:rPr lang="en-GB" dirty="0">
                <a:solidFill>
                  <a:srgbClr val="54585A"/>
                </a:solidFill>
                <a:cs typeface="Calibri"/>
              </a:rPr>
              <a:t>D - Analytical technician (Celine) </a:t>
            </a:r>
            <a:r>
              <a:rPr lang="en-GB" dirty="0">
                <a:solidFill>
                  <a:srgbClr val="54585A"/>
                </a:solidFill>
                <a:hlinkClick r:id="rId5">
                  <a:extLst>
                    <a:ext uri="{A12FA001-AC4F-418D-AE19-62706E023703}">
                      <ahyp:hlinkClr xmlns:ahyp="http://schemas.microsoft.com/office/drawing/2018/hyperlinkcolor" val="tx"/>
                    </a:ext>
                  </a:extLst>
                </a:hlinkClick>
              </a:rPr>
              <a:t>https://edu.rsc.org/job-profiles/analytical-technician-plastics/4010921.article</a:t>
            </a:r>
            <a:endParaRPr lang="en-GB" dirty="0">
              <a:solidFill>
                <a:srgbClr val="54585A"/>
              </a:solidFill>
              <a:ea typeface="Calibri"/>
              <a:cs typeface="Calibri"/>
            </a:endParaRPr>
          </a:p>
          <a:p>
            <a:r>
              <a:rPr lang="en-GB" dirty="0">
                <a:solidFill>
                  <a:srgbClr val="54585A"/>
                </a:solidFill>
                <a:cs typeface="Calibri"/>
              </a:rPr>
              <a:t>E - Museum scientist (Lucia) </a:t>
            </a:r>
            <a:r>
              <a:rPr lang="en-GB" dirty="0">
                <a:solidFill>
                  <a:srgbClr val="54585A"/>
                </a:solidFill>
                <a:hlinkClick r:id="rId6">
                  <a:extLst>
                    <a:ext uri="{A12FA001-AC4F-418D-AE19-62706E023703}">
                      <ahyp:hlinkClr xmlns:ahyp="http://schemas.microsoft.com/office/drawing/2018/hyperlinkcolor" val="tx"/>
                    </a:ext>
                  </a:extLst>
                </a:hlinkClick>
              </a:rPr>
              <a:t>https://edu.rsc.org/job-profiles/museum-scientist/4013027.article</a:t>
            </a:r>
            <a:endParaRPr lang="en-GB" dirty="0">
              <a:solidFill>
                <a:srgbClr val="54585A"/>
              </a:solidFill>
              <a:ea typeface="Calibri"/>
              <a:cs typeface="Calibri"/>
              <a:hlinkClick r:id="" action="ppaction://noaction">
                <a:extLst>
                  <a:ext uri="{A12FA001-AC4F-418D-AE19-62706E023703}">
                    <ahyp:hlinkClr xmlns:ahyp="http://schemas.microsoft.com/office/drawing/2018/hyperlinkcolor" val="tx"/>
                  </a:ext>
                </a:extLst>
              </a:hlinkClick>
            </a:endParaRPr>
          </a:p>
          <a:p>
            <a:endParaRPr lang="en-GB" dirty="0">
              <a:cs typeface="Calibri" panose="020F0502020204030204"/>
            </a:endParaRPr>
          </a:p>
          <a:p>
            <a:endParaRPr lang="en-GB" dirty="0">
              <a:cs typeface="Calibri" panose="020F0502020204030204"/>
            </a:endParaRPr>
          </a:p>
        </p:txBody>
      </p:sp>
      <p:sp>
        <p:nvSpPr>
          <p:cNvPr id="4" name="Slide Number Placeholder 3"/>
          <p:cNvSpPr>
            <a:spLocks noGrp="1"/>
          </p:cNvSpPr>
          <p:nvPr>
            <p:ph type="sldNum" sz="quarter" idx="5"/>
          </p:nvPr>
        </p:nvSpPr>
        <p:spPr/>
        <p:txBody>
          <a:bodyPr/>
          <a:lstStyle/>
          <a:p>
            <a:fld id="{169E2EED-1D85-4DF3-B724-AFF1E1F5987A}" type="slidenum">
              <a:rPr lang="en-GB" smtClean="0"/>
              <a:t>11</a:t>
            </a:fld>
            <a:endParaRPr lang="en-GB"/>
          </a:p>
        </p:txBody>
      </p:sp>
    </p:spTree>
    <p:extLst>
      <p:ext uri="{BB962C8B-B14F-4D97-AF65-F5344CB8AC3E}">
        <p14:creationId xmlns:p14="http://schemas.microsoft.com/office/powerpoint/2010/main" val="5143256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Quiz Extension: </a:t>
            </a:r>
            <a:r>
              <a:rPr lang="en-US" dirty="0"/>
              <a:t>Your dream job could be in chemistry – you just might not know it yet! </a:t>
            </a:r>
            <a:br>
              <a:rPr lang="en-US" dirty="0"/>
            </a:br>
            <a:br>
              <a:rPr lang="en-US" dirty="0"/>
            </a:br>
            <a:r>
              <a:rPr lang="en-US" dirty="0"/>
              <a:t>Get more in-depth insights into where a career in chemistry can go with the RSC’s interactive careers game. Solve puzzles and answer questions about your hobbies and interests to discover your hidden talents and famous faces with the same skillset as you. Are you a challenger? A life changer? A catalyst? An innovator? At the end of the game, you’ll be linked to more information about chemistry careers that could help you use your skills to make a difference in the world.</a:t>
            </a:r>
            <a:br>
              <a:rPr lang="en-US" dirty="0"/>
            </a:br>
            <a:br>
              <a:rPr lang="en-US" dirty="0"/>
            </a:br>
            <a:r>
              <a:rPr lang="en-US" b="1" dirty="0"/>
              <a:t>Play game: </a:t>
            </a:r>
            <a:r>
              <a:rPr lang="en-US" b="1" u="sng" dirty="0"/>
              <a:t>https://edu.rsc.org/future-in-chemistry/game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2C932B7F-5DDE-2249-94F1-C98945D46AB6}" type="slidenum">
              <a:rPr lang="en-US" smtClean="0"/>
              <a:t>12</a:t>
            </a:fld>
            <a:endParaRPr lang="en-US"/>
          </a:p>
        </p:txBody>
      </p:sp>
    </p:spTree>
    <p:extLst>
      <p:ext uri="{BB962C8B-B14F-4D97-AF65-F5344CB8AC3E}">
        <p14:creationId xmlns:p14="http://schemas.microsoft.com/office/powerpoint/2010/main" val="38621703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GB" b="0" i="0" u="none" strike="noStrike" dirty="0">
                <a:solidFill>
                  <a:srgbClr val="000000"/>
                </a:solidFill>
                <a:effectLst/>
                <a:latin typeface="Calibri" panose="020F0502020204030204" pitchFamily="34" charset="0"/>
              </a:rPr>
              <a:t>Signpost your students to more resources on our A Future in Chemistry pages</a:t>
            </a:r>
            <a:endParaRPr lang="en-GB" b="0" i="0" dirty="0">
              <a:solidFill>
                <a:srgbClr val="444444"/>
              </a:solidFill>
              <a:effectLst/>
              <a:latin typeface="Calibri" panose="020F0502020204030204" pitchFamily="34" charset="0"/>
            </a:endParaRPr>
          </a:p>
          <a:p>
            <a:pPr algn="l" rtl="0" fontAlgn="base"/>
            <a:r>
              <a:rPr lang="en-GB" b="0" i="0" dirty="0">
                <a:solidFill>
                  <a:srgbClr val="808080"/>
                </a:solidFill>
                <a:effectLst/>
                <a:latin typeface="Calibri" panose="020F0502020204030204" pitchFamily="34" charset="0"/>
              </a:rPr>
              <a:t>​</a:t>
            </a:r>
            <a:endParaRPr lang="en-GB" b="0" i="0" dirty="0">
              <a:solidFill>
                <a:srgbClr val="444444"/>
              </a:solidFill>
              <a:effectLst/>
              <a:latin typeface="Calibri" panose="020F0502020204030204" pitchFamily="34" charset="0"/>
            </a:endParaRPr>
          </a:p>
          <a:p>
            <a:pPr marL="171450" indent="-171450" algn="l" rtl="0" fontAlgn="base">
              <a:buFont typeface="Arial" panose="020B0604020202020204" pitchFamily="34" charset="0"/>
              <a:buChar char="•"/>
            </a:pPr>
            <a:r>
              <a:rPr lang="en-GB" b="1" i="0" u="none" strike="noStrike" dirty="0">
                <a:solidFill>
                  <a:srgbClr val="000000"/>
                </a:solidFill>
                <a:effectLst/>
                <a:latin typeface="Calibri" panose="020F0502020204030204" pitchFamily="34" charset="0"/>
              </a:rPr>
              <a:t>What jobs can I do? </a:t>
            </a:r>
            <a:r>
              <a:rPr lang="en-GB" b="0" i="0" u="none" strike="noStrike" dirty="0">
                <a:solidFill>
                  <a:srgbClr val="000000"/>
                </a:solidFill>
                <a:effectLst/>
                <a:latin typeface="Calibri" panose="020F0502020204030204" pitchFamily="34" charset="0"/>
              </a:rPr>
              <a:t>https://edu.rsc.org/future-in-chemistry/career-options/what-jobs-can-i-do </a:t>
            </a:r>
            <a:endParaRPr lang="en-GB" b="0" i="0" dirty="0">
              <a:solidFill>
                <a:srgbClr val="444444"/>
              </a:solidFill>
              <a:effectLst/>
              <a:latin typeface="Calibri" panose="020F0502020204030204" pitchFamily="34" charset="0"/>
            </a:endParaRPr>
          </a:p>
          <a:p>
            <a:pPr marL="171450" indent="-171450" algn="l" rtl="0" fontAlgn="base">
              <a:buFont typeface="Arial" panose="020B0604020202020204" pitchFamily="34" charset="0"/>
              <a:buChar char="•"/>
            </a:pPr>
            <a:r>
              <a:rPr lang="en-GB" b="1" i="0" u="none" strike="noStrike" dirty="0">
                <a:solidFill>
                  <a:srgbClr val="000000"/>
                </a:solidFill>
                <a:effectLst/>
                <a:latin typeface="Calibri" panose="020F0502020204030204" pitchFamily="34" charset="0"/>
              </a:rPr>
              <a:t>Job Profiles by Qualification</a:t>
            </a:r>
            <a:r>
              <a:rPr lang="en-US" b="0" i="0" dirty="0">
                <a:solidFill>
                  <a:srgbClr val="808080"/>
                </a:solidFill>
                <a:effectLst/>
                <a:latin typeface="Calibri" panose="020F0502020204030204" pitchFamily="34" charset="0"/>
              </a:rPr>
              <a:t>​: https://edu.rsc.org/future-in-chemistry/career-options/job-profiles/job-profiles-by-qualification</a:t>
            </a:r>
            <a:endParaRPr lang="en-US" b="0" i="0" dirty="0">
              <a:solidFill>
                <a:srgbClr val="444444"/>
              </a:solidFill>
              <a:effectLst/>
              <a:latin typeface="Calibri" panose="020F0502020204030204" pitchFamily="34" charset="0"/>
            </a:endParaRPr>
          </a:p>
          <a:p>
            <a:pPr marL="171450" indent="-171450" algn="l" rtl="0" fontAlgn="base">
              <a:buFont typeface="Arial" panose="020B0604020202020204" pitchFamily="34" charset="0"/>
              <a:buChar char="•"/>
            </a:pPr>
            <a:r>
              <a:rPr lang="en-GB" b="1" i="0" u="none" strike="noStrike" dirty="0">
                <a:solidFill>
                  <a:srgbClr val="000000"/>
                </a:solidFill>
                <a:effectLst/>
                <a:latin typeface="Calibri" panose="020F0502020204030204" pitchFamily="34" charset="0"/>
              </a:rPr>
              <a:t>Job Profiles by Salary </a:t>
            </a:r>
            <a:r>
              <a:rPr lang="en-US" b="0" i="0" dirty="0">
                <a:solidFill>
                  <a:srgbClr val="808080"/>
                </a:solidFill>
                <a:effectLst/>
                <a:latin typeface="Calibri" panose="020F0502020204030204" pitchFamily="34" charset="0"/>
              </a:rPr>
              <a:t>​https://edu.rsc.org/future-in-chemistry/career-options/job-profiles/job-profiles-by-starting-salary</a:t>
            </a:r>
            <a:endParaRPr lang="en-US" b="0" i="0" dirty="0">
              <a:solidFill>
                <a:srgbClr val="444444"/>
              </a:solidFill>
              <a:effectLst/>
              <a:latin typeface="Calibri" panose="020F0502020204030204" pitchFamily="34" charset="0"/>
            </a:endParaRPr>
          </a:p>
          <a:p>
            <a:pPr marL="171450" indent="-171450" algn="l" rtl="0" fontAlgn="base">
              <a:buFont typeface="Arial" panose="020B0604020202020204" pitchFamily="34" charset="0"/>
              <a:buChar char="•"/>
            </a:pPr>
            <a:r>
              <a:rPr lang="en-GB" b="1" i="0" u="none" strike="noStrike" dirty="0">
                <a:solidFill>
                  <a:srgbClr val="000000"/>
                </a:solidFill>
                <a:effectLst/>
                <a:latin typeface="Calibri" panose="020F0502020204030204" pitchFamily="34" charset="0"/>
              </a:rPr>
              <a:t>Careers in chemistry A to Z</a:t>
            </a:r>
            <a:r>
              <a:rPr lang="en-GB" b="0" i="0" dirty="0">
                <a:solidFill>
                  <a:srgbClr val="808080"/>
                </a:solidFill>
                <a:effectLst/>
                <a:latin typeface="Calibri" panose="020F0502020204030204" pitchFamily="34" charset="0"/>
              </a:rPr>
              <a:t>​ https://edu.rsc.org/future-in-chemistry/career-options/job-profiles/careers-in-chemistry-a-to-z </a:t>
            </a:r>
            <a:endParaRPr lang="en-GB" b="0" i="0" dirty="0">
              <a:solidFill>
                <a:srgbClr val="444444"/>
              </a:solidFill>
              <a:effectLst/>
              <a:latin typeface="Calibri" panose="020F0502020204030204" pitchFamily="34" charset="0"/>
            </a:endParaRPr>
          </a:p>
          <a:p>
            <a:pPr marL="171450" indent="-171450" algn="l" rtl="0" fontAlgn="base">
              <a:buFont typeface="Arial" panose="020B0604020202020204" pitchFamily="34" charset="0"/>
              <a:buChar char="•"/>
            </a:pPr>
            <a:r>
              <a:rPr lang="en-GB" b="1" i="0" u="none" strike="noStrike" dirty="0">
                <a:solidFill>
                  <a:srgbClr val="000000"/>
                </a:solidFill>
                <a:effectLst/>
                <a:latin typeface="Calibri" panose="020F0502020204030204" pitchFamily="34" charset="0"/>
              </a:rPr>
              <a:t>Study options page </a:t>
            </a:r>
            <a:r>
              <a:rPr lang="en-US" b="0" i="0" dirty="0">
                <a:solidFill>
                  <a:srgbClr val="808080"/>
                </a:solidFill>
                <a:effectLst/>
                <a:latin typeface="Calibri" panose="020F0502020204030204" pitchFamily="34" charset="0"/>
              </a:rPr>
              <a:t>​https://edu.rsc.org/future-in-chemistry/study-options</a:t>
            </a:r>
            <a:endParaRPr lang="en-US" b="0" i="0" dirty="0">
              <a:solidFill>
                <a:srgbClr val="444444"/>
              </a:solidFill>
              <a:effectLst/>
              <a:latin typeface="Calibri" panose="020F0502020204030204" pitchFamily="34" charset="0"/>
            </a:endParaRPr>
          </a:p>
          <a:p>
            <a:pPr marL="171450" indent="-171450" algn="l" rtl="0" fontAlgn="base">
              <a:buFont typeface="Arial" panose="020B0604020202020204" pitchFamily="34" charset="0"/>
              <a:buChar char="•"/>
            </a:pPr>
            <a:r>
              <a:rPr lang="en-GB" b="1" i="0" u="none" strike="noStrike" dirty="0">
                <a:solidFill>
                  <a:srgbClr val="000000"/>
                </a:solidFill>
                <a:effectLst/>
                <a:latin typeface="Calibri" panose="020F0502020204030204" pitchFamily="34" charset="0"/>
              </a:rPr>
              <a:t>Employers Map – Discover where chemists work </a:t>
            </a:r>
            <a:r>
              <a:rPr lang="en-GB" b="0" i="0" u="none" strike="noStrike" dirty="0">
                <a:solidFill>
                  <a:srgbClr val="000000"/>
                </a:solidFill>
                <a:effectLst/>
                <a:latin typeface="Calibri" panose="020F0502020204030204" pitchFamily="34" charset="0"/>
              </a:rPr>
              <a:t>https://edu.rsc.org/future-in-chemistry/career-options/work-experience/employers-of-chemical-scientists </a:t>
            </a:r>
            <a:endParaRPr lang="en-US" b="0" i="0" dirty="0">
              <a:solidFill>
                <a:srgbClr val="444444"/>
              </a:solidFill>
              <a:effectLst/>
              <a:latin typeface="Calibri" panose="020F0502020204030204" pitchFamily="34" charset="0"/>
            </a:endParaRPr>
          </a:p>
          <a:p>
            <a:pPr marL="171450" indent="-171450" algn="l" rtl="0" fontAlgn="base">
              <a:buFont typeface="Arial" panose="020B0604020202020204" pitchFamily="34" charset="0"/>
              <a:buChar char="•"/>
            </a:pPr>
            <a:r>
              <a:rPr lang="en-GB" b="1" i="0" u="none" strike="noStrike" dirty="0">
                <a:solidFill>
                  <a:srgbClr val="000000"/>
                </a:solidFill>
                <a:effectLst/>
                <a:latin typeface="Calibri" panose="020F0502020204030204" pitchFamily="34" charset="0"/>
              </a:rPr>
              <a:t>Guide to work experience </a:t>
            </a:r>
            <a:r>
              <a:rPr lang="en-GB" b="0" i="0" u="none" strike="noStrike" dirty="0">
                <a:solidFill>
                  <a:srgbClr val="000000"/>
                </a:solidFill>
                <a:effectLst/>
                <a:latin typeface="Calibri" panose="020F0502020204030204" pitchFamily="34" charset="0"/>
              </a:rPr>
              <a:t>https://edu.rsc.org/future-in-chemistry/career-options/work-experience </a:t>
            </a:r>
            <a:endParaRPr lang="en-US" b="0" i="0" dirty="0">
              <a:solidFill>
                <a:srgbClr val="444444"/>
              </a:solidFill>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2C932B7F-5DDE-2249-94F1-C98945D46AB6}" type="slidenum">
              <a:rPr lang="en-US" smtClean="0"/>
              <a:t>13</a:t>
            </a:fld>
            <a:endParaRPr lang="en-US"/>
          </a:p>
        </p:txBody>
      </p:sp>
    </p:spTree>
    <p:extLst>
      <p:ext uri="{BB962C8B-B14F-4D97-AF65-F5344CB8AC3E}">
        <p14:creationId xmlns:p14="http://schemas.microsoft.com/office/powerpoint/2010/main" val="216406129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ontent 1 column">
    <p:spTree>
      <p:nvGrpSpPr>
        <p:cNvPr id="1" name=""/>
        <p:cNvGrpSpPr/>
        <p:nvPr/>
      </p:nvGrpSpPr>
      <p:grpSpPr>
        <a:xfrm>
          <a:off x="0" y="0"/>
          <a:ext cx="0" cy="0"/>
          <a:chOff x="0" y="0"/>
          <a:chExt cx="0" cy="0"/>
        </a:xfrm>
      </p:grpSpPr>
      <p:pic>
        <p:nvPicPr>
          <p:cNvPr id="6" name="Picture 5" descr="A black background with a black square&#10;&#10;Description automatically generated with medium confidence">
            <a:extLst>
              <a:ext uri="{FF2B5EF4-FFF2-40B4-BE49-F238E27FC236}">
                <a16:creationId xmlns:a16="http://schemas.microsoft.com/office/drawing/2014/main" id="{514C7B3C-892F-C72C-FA08-DE64F7D61BC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p:cNvSpPr>
            <a:spLocks noGrp="1"/>
          </p:cNvSpPr>
          <p:nvPr>
            <p:ph type="title"/>
          </p:nvPr>
        </p:nvSpPr>
        <p:spPr>
          <a:xfrm>
            <a:off x="838200" y="500062"/>
            <a:ext cx="10515600" cy="1325563"/>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838200" y="1825625"/>
            <a:ext cx="10515600" cy="3905324"/>
          </a:xfrm>
          <a:prstGeom prst="rect">
            <a:avLst/>
          </a:prstGeo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674401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6_Title slide_Dark image B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D9E2418-4355-1741-A684-BF56D2E8BD9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443538" y="0"/>
            <a:ext cx="3736885" cy="1624733"/>
          </a:xfrm>
          <a:prstGeom prst="rect">
            <a:avLst/>
          </a:prstGeom>
        </p:spPr>
      </p:pic>
      <p:sp>
        <p:nvSpPr>
          <p:cNvPr id="9" name="Slide Number Placeholder 5">
            <a:extLst>
              <a:ext uri="{FF2B5EF4-FFF2-40B4-BE49-F238E27FC236}">
                <a16:creationId xmlns:a16="http://schemas.microsoft.com/office/drawing/2014/main" id="{5D4832C8-1331-8C4E-B9D5-C80FC9F79B9A}"/>
              </a:ext>
            </a:extLst>
          </p:cNvPr>
          <p:cNvSpPr>
            <a:spLocks noGrp="1"/>
          </p:cNvSpPr>
          <p:nvPr>
            <p:ph type="sldNum" sz="quarter" idx="12"/>
          </p:nvPr>
        </p:nvSpPr>
        <p:spPr>
          <a:xfrm>
            <a:off x="11410950" y="6089650"/>
            <a:ext cx="444500" cy="428625"/>
          </a:xfrm>
          <a:prstGeom prst="rect">
            <a:avLst/>
          </a:prstGeom>
          <a:ln>
            <a:noFill/>
          </a:ln>
        </p:spPr>
        <p:txBody>
          <a:bodyPr wrap="square"/>
          <a:lstStyle>
            <a:lvl1pPr algn="ctr">
              <a:defRPr>
                <a:solidFill>
                  <a:schemeClr val="bg1"/>
                </a:solidFill>
              </a:defRPr>
            </a:lvl1pPr>
          </a:lstStyle>
          <a:p>
            <a:fld id="{D79EE95E-F8E2-094D-B99A-E1C9960AC8D9}" type="slidenum">
              <a:rPr lang="en-US" smtClean="0"/>
              <a:pPr/>
              <a:t>‹#›</a:t>
            </a:fld>
            <a:endParaRPr lang="en-US"/>
          </a:p>
        </p:txBody>
      </p:sp>
      <p:pic>
        <p:nvPicPr>
          <p:cNvPr id="16" name="Graphic 15">
            <a:extLst>
              <a:ext uri="{FF2B5EF4-FFF2-40B4-BE49-F238E27FC236}">
                <a16:creationId xmlns:a16="http://schemas.microsoft.com/office/drawing/2014/main" id="{8D3C2EFD-1039-7141-90D1-4E30494619C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286130" y="5964460"/>
            <a:ext cx="662940" cy="651510"/>
          </a:xfrm>
          <a:prstGeom prst="rect">
            <a:avLst/>
          </a:prstGeom>
        </p:spPr>
      </p:pic>
    </p:spTree>
    <p:extLst>
      <p:ext uri="{BB962C8B-B14F-4D97-AF65-F5344CB8AC3E}">
        <p14:creationId xmlns:p14="http://schemas.microsoft.com/office/powerpoint/2010/main" val="685836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Content Two column_with imag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5181600" cy="3692525"/>
          </a:xfrm>
          <a:prstGeom prst="rect">
            <a:avLst/>
          </a:prstGeo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a:extLst>
              <a:ext uri="{FF2B5EF4-FFF2-40B4-BE49-F238E27FC236}">
                <a16:creationId xmlns:a16="http://schemas.microsoft.com/office/drawing/2014/main" id="{4BFF0B85-EA38-D543-A9E7-81E2FCAF62A3}"/>
              </a:ext>
            </a:extLst>
          </p:cNvPr>
          <p:cNvSpPr>
            <a:spLocks noGrp="1"/>
          </p:cNvSpPr>
          <p:nvPr>
            <p:ph type="title"/>
          </p:nvPr>
        </p:nvSpPr>
        <p:spPr>
          <a:xfrm>
            <a:off x="838200" y="500062"/>
            <a:ext cx="10515600" cy="1325563"/>
          </a:xfrm>
          <a:prstGeom prst="rect">
            <a:avLst/>
          </a:prstGeom>
        </p:spPr>
        <p:txBody>
          <a:bodyPr/>
          <a:lstStyle/>
          <a:p>
            <a:r>
              <a:rPr lang="en-US"/>
              <a:t>Click to edit Master title style</a:t>
            </a:r>
          </a:p>
        </p:txBody>
      </p:sp>
      <p:sp>
        <p:nvSpPr>
          <p:cNvPr id="8" name="Slide Number Placeholder 5">
            <a:extLst>
              <a:ext uri="{FF2B5EF4-FFF2-40B4-BE49-F238E27FC236}">
                <a16:creationId xmlns:a16="http://schemas.microsoft.com/office/drawing/2014/main" id="{07E08DEC-A96F-9A47-A8E4-0FA7FFA1A142}"/>
              </a:ext>
            </a:extLst>
          </p:cNvPr>
          <p:cNvSpPr>
            <a:spLocks noGrp="1"/>
          </p:cNvSpPr>
          <p:nvPr>
            <p:ph type="sldNum" sz="quarter" idx="12"/>
          </p:nvPr>
        </p:nvSpPr>
        <p:spPr>
          <a:xfrm>
            <a:off x="11410950" y="6089650"/>
            <a:ext cx="444500" cy="428625"/>
          </a:xfrm>
          <a:prstGeom prst="rect">
            <a:avLst/>
          </a:prstGeom>
          <a:ln>
            <a:noFill/>
          </a:ln>
        </p:spPr>
        <p:txBody>
          <a:bodyPr wrap="square"/>
          <a:lstStyle>
            <a:lvl1pPr algn="ctr">
              <a:defRPr>
                <a:solidFill>
                  <a:schemeClr val="tx1"/>
                </a:solidFill>
              </a:defRPr>
            </a:lvl1pPr>
          </a:lstStyle>
          <a:p>
            <a:fld id="{D79EE95E-F8E2-094D-B99A-E1C9960AC8D9}" type="slidenum">
              <a:rPr lang="en-US" smtClean="0"/>
              <a:pPr/>
              <a:t>‹#›</a:t>
            </a:fld>
            <a:endParaRPr lang="en-US"/>
          </a:p>
        </p:txBody>
      </p:sp>
      <p:pic>
        <p:nvPicPr>
          <p:cNvPr id="9" name="Graphic 8">
            <a:extLst>
              <a:ext uri="{FF2B5EF4-FFF2-40B4-BE49-F238E27FC236}">
                <a16:creationId xmlns:a16="http://schemas.microsoft.com/office/drawing/2014/main" id="{27E81742-75C4-BB4A-8723-2F34463C781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84298" y="5962659"/>
            <a:ext cx="664772" cy="653311"/>
          </a:xfrm>
          <a:prstGeom prst="rect">
            <a:avLst/>
          </a:prstGeom>
        </p:spPr>
      </p:pic>
      <p:sp>
        <p:nvSpPr>
          <p:cNvPr id="5" name="Picture Placeholder 4">
            <a:extLst>
              <a:ext uri="{FF2B5EF4-FFF2-40B4-BE49-F238E27FC236}">
                <a16:creationId xmlns:a16="http://schemas.microsoft.com/office/drawing/2014/main" id="{32F17D6B-3660-6243-A16E-99AF1195E9A0}"/>
              </a:ext>
            </a:extLst>
          </p:cNvPr>
          <p:cNvSpPr>
            <a:spLocks noGrp="1"/>
          </p:cNvSpPr>
          <p:nvPr>
            <p:ph type="pic" sz="quarter" idx="13"/>
          </p:nvPr>
        </p:nvSpPr>
        <p:spPr>
          <a:xfrm>
            <a:off x="6172203" y="1825625"/>
            <a:ext cx="5181597" cy="3692525"/>
          </a:xfrm>
        </p:spPr>
        <p:txBody>
          <a:bodyPr/>
          <a:lstStyle/>
          <a:p>
            <a:r>
              <a:rPr lang="en-US"/>
              <a:t>Click icon to add picture</a:t>
            </a:r>
          </a:p>
        </p:txBody>
      </p:sp>
    </p:spTree>
    <p:extLst>
      <p:ext uri="{BB962C8B-B14F-4D97-AF65-F5344CB8AC3E}">
        <p14:creationId xmlns:p14="http://schemas.microsoft.com/office/powerpoint/2010/main" val="25561708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7ED1295-5C17-B2BE-266E-D718CFBD0675}"/>
              </a:ext>
            </a:extLst>
          </p:cNvPr>
          <p:cNvSpPr>
            <a:spLocks noGrp="1"/>
          </p:cNvSpPr>
          <p:nvPr>
            <p:ph type="dt" sz="half" idx="10"/>
          </p:nvPr>
        </p:nvSpPr>
        <p:spPr/>
        <p:txBody>
          <a:bodyPr/>
          <a:lstStyle/>
          <a:p>
            <a:fld id="{BA16FE66-D753-4213-A6DD-B4E48F7B1511}" type="datetimeFigureOut">
              <a:rPr lang="en-GB" smtClean="0"/>
              <a:t>23/09/2024</a:t>
            </a:fld>
            <a:endParaRPr lang="en-GB"/>
          </a:p>
        </p:txBody>
      </p:sp>
      <p:sp>
        <p:nvSpPr>
          <p:cNvPr id="3" name="Footer Placeholder 2">
            <a:extLst>
              <a:ext uri="{FF2B5EF4-FFF2-40B4-BE49-F238E27FC236}">
                <a16:creationId xmlns:a16="http://schemas.microsoft.com/office/drawing/2014/main" id="{BD593123-35BA-1B27-B77D-B22A5D710348}"/>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68C9F75C-B962-349A-1451-91EE1A242AF2}"/>
              </a:ext>
            </a:extLst>
          </p:cNvPr>
          <p:cNvSpPr>
            <a:spLocks noGrp="1"/>
          </p:cNvSpPr>
          <p:nvPr>
            <p:ph type="sldNum" sz="quarter" idx="12"/>
          </p:nvPr>
        </p:nvSpPr>
        <p:spPr/>
        <p:txBody>
          <a:bodyPr/>
          <a:lstStyle/>
          <a:p>
            <a:fld id="{6DCC4F4C-3B11-4B3C-A4B8-AB9C68E752DA}" type="slidenum">
              <a:rPr lang="en-GB" smtClean="0"/>
              <a:t>‹#›</a:t>
            </a:fld>
            <a:endParaRPr lang="en-GB"/>
          </a:p>
        </p:txBody>
      </p:sp>
    </p:spTree>
    <p:extLst>
      <p:ext uri="{BB962C8B-B14F-4D97-AF65-F5344CB8AC3E}">
        <p14:creationId xmlns:p14="http://schemas.microsoft.com/office/powerpoint/2010/main" val="86057526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2538006"/>
            <a:ext cx="10515600" cy="260007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Picture 11">
            <a:extLst>
              <a:ext uri="{FF2B5EF4-FFF2-40B4-BE49-F238E27FC236}">
                <a16:creationId xmlns:a16="http://schemas.microsoft.com/office/drawing/2014/main" id="{82118BDD-F44A-4746-8FED-8BF71436943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720631"/>
            <a:ext cx="2615950" cy="1137369"/>
          </a:xfrm>
          <a:prstGeom prst="rect">
            <a:avLst/>
          </a:prstGeom>
        </p:spPr>
      </p:pic>
      <p:sp>
        <p:nvSpPr>
          <p:cNvPr id="6" name="Slide Number Placeholder 5"/>
          <p:cNvSpPr>
            <a:spLocks noGrp="1"/>
          </p:cNvSpPr>
          <p:nvPr>
            <p:ph type="sldNum" sz="quarter" idx="4"/>
          </p:nvPr>
        </p:nvSpPr>
        <p:spPr>
          <a:xfrm>
            <a:off x="11409600" y="6089400"/>
            <a:ext cx="442800" cy="428400"/>
          </a:xfrm>
          <a:prstGeom prst="rect">
            <a:avLst/>
          </a:prstGeom>
        </p:spPr>
        <p:txBody>
          <a:bodyPr vert="horz" lIns="90000" tIns="45720" rIns="91440" bIns="45720" rtlCol="0" anchor="ctr"/>
          <a:lstStyle>
            <a:lvl1pPr algn="ctr">
              <a:defRPr sz="1200">
                <a:solidFill>
                  <a:schemeClr val="tx1"/>
                </a:solidFill>
              </a:defRPr>
            </a:lvl1pPr>
          </a:lstStyle>
          <a:p>
            <a:fld id="{D79EE95E-F8E2-094D-B99A-E1C9960AC8D9}" type="slidenum">
              <a:rPr lang="en-US" smtClean="0"/>
              <a:pPr/>
              <a:t>‹#›</a:t>
            </a:fld>
            <a:endParaRPr lang="en-US"/>
          </a:p>
        </p:txBody>
      </p:sp>
      <p:sp>
        <p:nvSpPr>
          <p:cNvPr id="11" name="Title Placeholder 10">
            <a:extLst>
              <a:ext uri="{FF2B5EF4-FFF2-40B4-BE49-F238E27FC236}">
                <a16:creationId xmlns:a16="http://schemas.microsoft.com/office/drawing/2014/main" id="{0F71C26E-414A-D040-BA27-20C74906D06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138960458"/>
      </p:ext>
    </p:extLst>
  </p:cSld>
  <p:clrMap bg1="lt1" tx1="dk1" bg2="lt2" tx2="dk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Lst>
  <p:hf hdr="0" ftr="0" dt="0"/>
  <p:txStyles>
    <p:titleStyle>
      <a:lvl1pPr algn="l" defTabSz="914400" rtl="0" eaLnBrk="1" latinLnBrk="0" hangingPunct="1">
        <a:lnSpc>
          <a:spcPct val="90000"/>
        </a:lnSpc>
        <a:spcBef>
          <a:spcPct val="0"/>
        </a:spcBef>
        <a:buNone/>
        <a:defRPr sz="4000" b="0" i="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1000"/>
        </a:spcBef>
        <a:buFont typeface="Arial" panose="020B0604020202020204" pitchFamily="34" charset="0"/>
        <a:buNone/>
        <a:defRPr lang="en-US" sz="2400" b="0" i="0" kern="1200" dirty="0" smtClean="0">
          <a:solidFill>
            <a:srgbClr val="54585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lang="en-US" sz="2400" b="0" i="0" kern="1200" dirty="0" smtClean="0">
          <a:solidFill>
            <a:srgbClr val="54585A"/>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lang="en-US" sz="2000" b="0" i="0" kern="1200" dirty="0" smtClean="0">
          <a:solidFill>
            <a:srgbClr val="54585A"/>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lang="en-US" sz="1800" b="0" i="0" kern="1200" dirty="0" smtClean="0">
          <a:solidFill>
            <a:srgbClr val="54585A"/>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lang="en-US" sz="1800" b="0" i="0" kern="1200" dirty="0">
          <a:solidFill>
            <a:srgbClr val="54585A"/>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video" Target="https://www.youtube.com/embed/cAcl7IkKGRE?feature=oembed" TargetMode="External"/><Relationship Id="rId5" Type="http://schemas.openxmlformats.org/officeDocument/2006/relationships/image" Target="../media/image12.jpeg"/><Relationship Id="rId4" Type="http://schemas.openxmlformats.org/officeDocument/2006/relationships/image" Target="../media/image11.jp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hyperlink" Target="https://edu.rsc.org/job-profiles/solar-technology-engineer/4013827.article" TargetMode="External"/><Relationship Id="rId5" Type="http://schemas.openxmlformats.org/officeDocument/2006/relationships/hyperlink" Target="https://edu.rsc.org/job-profiles/senior-principal-scientist/4015672.article" TargetMode="External"/><Relationship Id="rId4" Type="http://schemas.openxmlformats.org/officeDocument/2006/relationships/hyperlink" Target="https://edu.rsc.org/job-profiles/research-scientist-microplastics/4019396.article"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hyperlink" Target="https://edu.rsc.org/job-profiles/analyst-higher-apprentice-organic-chemistry/4013064.article"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hyperlink" Target="https://edu.rsc.org/job-profiles/research-fellow-battery-recycling/4013825.article" TargetMode="External"/><Relationship Id="rId5" Type="http://schemas.openxmlformats.org/officeDocument/2006/relationships/hyperlink" Target="https://edu.rsc.org/future-in-chemistry/making-the-difference/fixing-the-future" TargetMode="External"/><Relationship Id="rId4" Type="http://schemas.openxmlformats.org/officeDocument/2006/relationships/hyperlink" Target="https://edu.rsc.org/job-profiles/cosmetics-technical-services-chemist/4019258.article"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8" Type="http://schemas.openxmlformats.org/officeDocument/2006/relationships/hyperlink" Target="https://edu.rsc.org/job-profiles/museum-scientist/4013027.article" TargetMode="External"/><Relationship Id="rId3" Type="http://schemas.openxmlformats.org/officeDocument/2006/relationships/image" Target="../media/image20.png"/><Relationship Id="rId7" Type="http://schemas.openxmlformats.org/officeDocument/2006/relationships/hyperlink" Target="https://edu.rsc.org/job-profiles/analytical-technician-plastics/4010921.article"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hyperlink" Target="https://edu.rsc.org/job-profiles/secondary-school-science-teacher/4013147.article" TargetMode="External"/><Relationship Id="rId5" Type="http://schemas.openxmlformats.org/officeDocument/2006/relationships/hyperlink" Target="https://edu.rsc.org/job-profiles/senior-software-developer/4016091.article" TargetMode="External"/><Relationship Id="rId4" Type="http://schemas.openxmlformats.org/officeDocument/2006/relationships/hyperlink" Target="https://edu.rsc.org/job-profiles/cosmetics-technical-services-chemist/4019258.article"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group of people in a boat on ice with ChemisTRY Making the Difference title.&#10;&#10;Text:&#10;Chemistry Week: Chemistry is shaping the future. &#10;&#10;Celebrate chemistry throughout the whole of November.">
            <a:extLst>
              <a:ext uri="{FF2B5EF4-FFF2-40B4-BE49-F238E27FC236}">
                <a16:creationId xmlns:a16="http://schemas.microsoft.com/office/drawing/2014/main" id="{E833A015-BAAF-98A5-8511-4B2FE1E1EB3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0540"/>
            <a:ext cx="12192000" cy="6847460"/>
          </a:xfrm>
          <a:prstGeom prst="rect">
            <a:avLst/>
          </a:prstGeom>
        </p:spPr>
      </p:pic>
    </p:spTree>
    <p:extLst>
      <p:ext uri="{BB962C8B-B14F-4D97-AF65-F5344CB8AC3E}">
        <p14:creationId xmlns:p14="http://schemas.microsoft.com/office/powerpoint/2010/main" val="34627036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erson looking at a magnifying glass&#10;in a field.&#10;&#10;Title: What is Chemistry Week?&#10;&#10;Text: &#10;- An annual celebration of chemists and the chemical sciences​&#10;&#10;- Raising awareness of the positive developments in chemistry​&#10;&#10;- Showing how chemistry can help to make the world a better place​">
            <a:extLst>
              <a:ext uri="{FF2B5EF4-FFF2-40B4-BE49-F238E27FC236}">
                <a16:creationId xmlns:a16="http://schemas.microsoft.com/office/drawing/2014/main" id="{0EA0E8BF-ACB9-7A07-524A-E4D9A937161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61920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black background with white text title: Chemistry making the world a better place">
            <a:extLst>
              <a:ext uri="{FF2B5EF4-FFF2-40B4-BE49-F238E27FC236}">
                <a16:creationId xmlns:a16="http://schemas.microsoft.com/office/drawing/2014/main" id="{64B058B7-5ABD-34A7-A52D-B0AB81FB8AB9}"/>
              </a:ext>
            </a:extLst>
          </p:cNvPr>
          <p:cNvPicPr>
            <a:picLocks noChangeAspect="1"/>
          </p:cNvPicPr>
          <p:nvPr/>
        </p:nvPicPr>
        <p:blipFill>
          <a:blip r:embed="rId4"/>
          <a:stretch>
            <a:fillRect/>
          </a:stretch>
        </p:blipFill>
        <p:spPr>
          <a:xfrm>
            <a:off x="0" y="0"/>
            <a:ext cx="12192000" cy="6858000"/>
          </a:xfrm>
          <a:prstGeom prst="rect">
            <a:avLst/>
          </a:prstGeom>
        </p:spPr>
      </p:pic>
      <p:pic>
        <p:nvPicPr>
          <p:cNvPr id="2" name="Online Media 1" title="Fixing the Future I Inspiring job profiles">
            <a:hlinkClick r:id="" action="ppaction://media"/>
            <a:extLst>
              <a:ext uri="{FF2B5EF4-FFF2-40B4-BE49-F238E27FC236}">
                <a16:creationId xmlns:a16="http://schemas.microsoft.com/office/drawing/2014/main" id="{A8AD0B9B-A8EE-3C33-189F-C05D4F754C44}"/>
              </a:ext>
            </a:extLst>
          </p:cNvPr>
          <p:cNvPicPr>
            <a:picLocks noRot="1" noChangeAspect="1"/>
          </p:cNvPicPr>
          <p:nvPr>
            <a:videoFile r:link="rId1"/>
          </p:nvPr>
        </p:nvPicPr>
        <p:blipFill>
          <a:blip r:embed="rId5"/>
          <a:stretch>
            <a:fillRect/>
          </a:stretch>
        </p:blipFill>
        <p:spPr>
          <a:xfrm>
            <a:off x="2757714" y="1736636"/>
            <a:ext cx="6676572" cy="3772263"/>
          </a:xfrm>
          <a:prstGeom prst="rect">
            <a:avLst/>
          </a:prstGeom>
        </p:spPr>
      </p:pic>
    </p:spTree>
    <p:extLst>
      <p:ext uri="{BB962C8B-B14F-4D97-AF65-F5344CB8AC3E}">
        <p14:creationId xmlns:p14="http://schemas.microsoft.com/office/powerpoint/2010/main" val="936703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chemists in circles with speech bubbles.&#10;&#10;Title: Positive change is already happening&#10;&#10;Misbah: &quot; I like the fact that my research is contributing to making the world cleaner and healthier.&quot;&#10;&#10;Beth: &quot;As a nuclear chemist I'm fighting climate change by helping the country transition to net zero&quot;&#10;&#10;Sophie: &quot;I wasn’t aware of what a huge issue microfibre pollution is. I love that my work helps to create a solution for such devastating environmental pollution.​&quot;&#10;&#10;Ryley: &quot;I develop new technologies that improve the solar cell, the part of a solar panel that converts sunlight to electricity.​&quot;&#10;">
            <a:extLst>
              <a:ext uri="{FF2B5EF4-FFF2-40B4-BE49-F238E27FC236}">
                <a16:creationId xmlns:a16="http://schemas.microsoft.com/office/drawing/2014/main" id="{B8A343EE-7BB9-35B2-11EE-91A7D481994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631" y="0"/>
            <a:ext cx="12209267" cy="6857999"/>
          </a:xfrm>
          <a:prstGeom prst="rect">
            <a:avLst/>
          </a:prstGeom>
        </p:spPr>
      </p:pic>
      <p:sp>
        <p:nvSpPr>
          <p:cNvPr id="3" name="Rectangle 2">
            <a:hlinkClick r:id="rId4"/>
            <a:extLst>
              <a:ext uri="{FF2B5EF4-FFF2-40B4-BE49-F238E27FC236}">
                <a16:creationId xmlns:a16="http://schemas.microsoft.com/office/drawing/2014/main" id="{0559EA56-92D3-DF27-B2B8-48385D223E73}"/>
              </a:ext>
              <a:ext uri="{C183D7F6-B498-43B3-948B-1728B52AA6E4}">
                <adec:decorative xmlns:adec="http://schemas.microsoft.com/office/drawing/2017/decorative" val="1"/>
              </a:ext>
            </a:extLst>
          </p:cNvPr>
          <p:cNvSpPr/>
          <p:nvPr/>
        </p:nvSpPr>
        <p:spPr>
          <a:xfrm>
            <a:off x="1411111" y="3428999"/>
            <a:ext cx="2370667" cy="211384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hlinkClick r:id="rId5"/>
            <a:extLst>
              <a:ext uri="{FF2B5EF4-FFF2-40B4-BE49-F238E27FC236}">
                <a16:creationId xmlns:a16="http://schemas.microsoft.com/office/drawing/2014/main" id="{B89011E2-3447-9764-78FE-0E32C5274B0E}"/>
              </a:ext>
              <a:ext uri="{C183D7F6-B498-43B3-948B-1728B52AA6E4}">
                <adec:decorative xmlns:adec="http://schemas.microsoft.com/office/drawing/2017/decorative" val="1"/>
              </a:ext>
            </a:extLst>
          </p:cNvPr>
          <p:cNvSpPr/>
          <p:nvPr/>
        </p:nvSpPr>
        <p:spPr>
          <a:xfrm>
            <a:off x="203200" y="1151467"/>
            <a:ext cx="2370667" cy="227753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hlinkClick r:id="rId6"/>
            <a:extLst>
              <a:ext uri="{FF2B5EF4-FFF2-40B4-BE49-F238E27FC236}">
                <a16:creationId xmlns:a16="http://schemas.microsoft.com/office/drawing/2014/main" id="{9B7B11D9-E8FA-0CA1-903F-23032FDB0AED}"/>
              </a:ext>
              <a:ext uri="{C183D7F6-B498-43B3-948B-1728B52AA6E4}">
                <adec:decorative xmlns:adec="http://schemas.microsoft.com/office/drawing/2017/decorative" val="1"/>
              </a:ext>
            </a:extLst>
          </p:cNvPr>
          <p:cNvSpPr/>
          <p:nvPr/>
        </p:nvSpPr>
        <p:spPr>
          <a:xfrm>
            <a:off x="6999111" y="3428999"/>
            <a:ext cx="2777067" cy="221544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021239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chemists in circles with speech bubbles.&#10;&#10;Title: Positive change is already happening&#10;&#10;Katty: &quot;My department monitors the levels or organic materials in drinking and wastewater within the catchment area... I love that I'm able to combine my enjoyment of chemistry with my job.&quot;&#10;&#10;Sharlotte: &quot;I discover new ways of formulating environmentally friendly, safe cosmetic products.&quot;&#10;&#10;Zubera: &quot;I explore sustainable ways to recycle electric vehicle batteries... I use bacteria like apple mould to recover lithium into a commercial product, which is very different to traditional routes we've explored - making it very exciting research for future use.&quot;&#10;&#10;Ben: &quot;The coolest thing about being a PhD researcher is that you get to make new discoveries, you can be the first person to have ever found the answer to a scientific problem.​&quot;&#10;&#10;">
            <a:extLst>
              <a:ext uri="{FF2B5EF4-FFF2-40B4-BE49-F238E27FC236}">
                <a16:creationId xmlns:a16="http://schemas.microsoft.com/office/drawing/2014/main" id="{850F36DA-BC10-731B-A9E3-3DAE7AC9BB1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643"/>
            <a:ext cx="12192000" cy="6862643"/>
          </a:xfrm>
          <a:prstGeom prst="rect">
            <a:avLst/>
          </a:prstGeom>
        </p:spPr>
      </p:pic>
      <p:sp>
        <p:nvSpPr>
          <p:cNvPr id="2" name="Rectangle 1">
            <a:hlinkClick r:id="rId4"/>
            <a:extLst>
              <a:ext uri="{FF2B5EF4-FFF2-40B4-BE49-F238E27FC236}">
                <a16:creationId xmlns:a16="http://schemas.microsoft.com/office/drawing/2014/main" id="{D2BA340B-7AC9-0EA8-FA0D-1ADD4E23AA44}"/>
              </a:ext>
              <a:ext uri="{C183D7F6-B498-43B3-948B-1728B52AA6E4}">
                <adec:decorative xmlns:adec="http://schemas.microsoft.com/office/drawing/2017/decorative" val="1"/>
              </a:ext>
            </a:extLst>
          </p:cNvPr>
          <p:cNvSpPr/>
          <p:nvPr/>
        </p:nvSpPr>
        <p:spPr>
          <a:xfrm>
            <a:off x="1219200" y="3635022"/>
            <a:ext cx="2144889" cy="215617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hlinkClick r:id="rId5"/>
            <a:extLst>
              <a:ext uri="{FF2B5EF4-FFF2-40B4-BE49-F238E27FC236}">
                <a16:creationId xmlns:a16="http://schemas.microsoft.com/office/drawing/2014/main" id="{7DBB5CB6-3CAC-7E45-B94B-49CA1C435F67}"/>
              </a:ext>
              <a:ext uri="{C183D7F6-B498-43B3-948B-1728B52AA6E4}">
                <adec:decorative xmlns:adec="http://schemas.microsoft.com/office/drawing/2017/decorative" val="1"/>
              </a:ext>
            </a:extLst>
          </p:cNvPr>
          <p:cNvSpPr/>
          <p:nvPr/>
        </p:nvSpPr>
        <p:spPr>
          <a:xfrm>
            <a:off x="6299200" y="3429000"/>
            <a:ext cx="2144889" cy="215617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hlinkClick r:id="rId6"/>
            <a:extLst>
              <a:ext uri="{FF2B5EF4-FFF2-40B4-BE49-F238E27FC236}">
                <a16:creationId xmlns:a16="http://schemas.microsoft.com/office/drawing/2014/main" id="{33C28CC3-A9BE-4E37-1F5F-7ECB11654E8B}"/>
              </a:ext>
              <a:ext uri="{C183D7F6-B498-43B3-948B-1728B52AA6E4}">
                <adec:decorative xmlns:adec="http://schemas.microsoft.com/office/drawing/2017/decorative" val="1"/>
              </a:ext>
            </a:extLst>
          </p:cNvPr>
          <p:cNvSpPr/>
          <p:nvPr/>
        </p:nvSpPr>
        <p:spPr>
          <a:xfrm>
            <a:off x="5768622" y="1207911"/>
            <a:ext cx="2065867" cy="215617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hlinkClick r:id="rId7"/>
            <a:extLst>
              <a:ext uri="{FF2B5EF4-FFF2-40B4-BE49-F238E27FC236}">
                <a16:creationId xmlns:a16="http://schemas.microsoft.com/office/drawing/2014/main" id="{82F64A33-89FB-1924-24E5-818B6B6937E6}"/>
              </a:ext>
              <a:ext uri="{C183D7F6-B498-43B3-948B-1728B52AA6E4}">
                <adec:decorative xmlns:adec="http://schemas.microsoft.com/office/drawing/2017/decorative" val="1"/>
              </a:ext>
            </a:extLst>
          </p:cNvPr>
          <p:cNvSpPr/>
          <p:nvPr/>
        </p:nvSpPr>
        <p:spPr>
          <a:xfrm>
            <a:off x="406400" y="1298222"/>
            <a:ext cx="2065867" cy="215617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45525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olar engineer fixing solar panel.&#10;&#10;Text on image says: &#10;Fill in the questionnaire - it's just for fun. &#10;&#10;This quiz should show that studying chemistry could take you into so many different areas of work.&#10;&#10;It's not designer to tell you what you should or shouldn't want to be!">
            <a:extLst>
              <a:ext uri="{FF2B5EF4-FFF2-40B4-BE49-F238E27FC236}">
                <a16:creationId xmlns:a16="http://schemas.microsoft.com/office/drawing/2014/main" id="{D7EBD4A5-093F-5CEA-45DD-16BF1331172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2320"/>
            <a:ext cx="12191999" cy="6862642"/>
          </a:xfrm>
          <a:prstGeom prst="rect">
            <a:avLst/>
          </a:prstGeom>
        </p:spPr>
      </p:pic>
    </p:spTree>
    <p:extLst>
      <p:ext uri="{BB962C8B-B14F-4D97-AF65-F5344CB8AC3E}">
        <p14:creationId xmlns:p14="http://schemas.microsoft.com/office/powerpoint/2010/main" val="12751572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ack background with sustainability icons. &#10;&#10;Question 1: What sort of work do you like the sound of most?&#10;A – Working with your hands​.&#10;B – Working with numbers and data.​&#10;C – Helping others.&#10;D – Problem solving.&#10;E – Something creative.&#10;&#10;Question 2: What do you love doing in your spare time?&#10;A – Building things, arts and crafts​.&#10;B – Puzzles, strategy games​.&#10;C – Meeting lots of different people.​&#10;D – Reading the news, discussing politics.&#10;E – Reading books, listening to music.&#10;">
            <a:extLst>
              <a:ext uri="{FF2B5EF4-FFF2-40B4-BE49-F238E27FC236}">
                <a16:creationId xmlns:a16="http://schemas.microsoft.com/office/drawing/2014/main" id="{2D676C56-5A0D-B5A9-F227-E9DE353A8C1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842"/>
          </a:xfrm>
          <a:prstGeom prst="rect">
            <a:avLst/>
          </a:prstGeom>
        </p:spPr>
      </p:pic>
    </p:spTree>
    <p:extLst>
      <p:ext uri="{BB962C8B-B14F-4D97-AF65-F5344CB8AC3E}">
        <p14:creationId xmlns:p14="http://schemas.microsoft.com/office/powerpoint/2010/main" val="15264457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lack background with sustainability icons. &#10;&#10;Question 3: You'd think your life was successful if you?&#10;A – Cured a disease​.&#10;B – Earned a lot of money.​&#10;C – Made a lot of people’s lives better.​&#10;D – Fixed some of society's biggest issues.&#10;E – Could express yourself.&#10;&#10;Question 4: What's your biggest strength?&#10;A – Your attention to detail.&#10;B – Thinking logically.&#10;C – Getting on with different types of people​.&#10;D – Working through problems​.&#10;E – Your imagination.&#10;">
            <a:extLst>
              <a:ext uri="{FF2B5EF4-FFF2-40B4-BE49-F238E27FC236}">
                <a16:creationId xmlns:a16="http://schemas.microsoft.com/office/drawing/2014/main" id="{8D4EAC04-3598-7E29-8C2C-012EBCFE725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62643"/>
          </a:xfrm>
          <a:prstGeom prst="rect">
            <a:avLst/>
          </a:prstGeom>
        </p:spPr>
      </p:pic>
    </p:spTree>
    <p:extLst>
      <p:ext uri="{BB962C8B-B14F-4D97-AF65-F5344CB8AC3E}">
        <p14:creationId xmlns:p14="http://schemas.microsoft.com/office/powerpoint/2010/main" val="10815354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lack background with sustainability icons. &#10;&#10;Question 5: Apart from science, what subjects at school do you like most?&#10;A – Art / textiles / design technology.&#10;B – Maths / ICT / computer science.&#10;C – Health and social care / sociology.&#10;D – History / politics / geography.&#10;E – English / music / media.&#10;&#10;Question 6: Pick the word that most closely describes what you’d like the world to be in 10 years' time?&#10;A – Healthy.&#10;B – Prosperous.&#10;C – Happy.&#10;D – Harmonious.&#10;E – Radiant.">
            <a:extLst>
              <a:ext uri="{FF2B5EF4-FFF2-40B4-BE49-F238E27FC236}">
                <a16:creationId xmlns:a16="http://schemas.microsoft.com/office/drawing/2014/main" id="{51C7181F-CD1A-E258-E271-F54F3B04546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
            <a:ext cx="12192000" cy="6859689"/>
          </a:xfrm>
          <a:prstGeom prst="rect">
            <a:avLst/>
          </a:prstGeom>
        </p:spPr>
      </p:pic>
    </p:spTree>
    <p:extLst>
      <p:ext uri="{BB962C8B-B14F-4D97-AF65-F5344CB8AC3E}">
        <p14:creationId xmlns:p14="http://schemas.microsoft.com/office/powerpoint/2010/main" val="34674748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background with white text.&#10;&#10;Title: If you answered...&#10;&#10;Mostly As​: You could be a Researcher​, Medicinal chemist​, Cosmetic scientist​, Biochemist​, Materials scientist​, Oceanographer​&#10;&#10;Mostly Bs​: You could be a Tax accountant, Patent attorney, Systems analyst​, Software designer&#10;&#10;Mostly Cs​: You could be a Teacher, Doctor​, Vet​, Nurse​, Midwife​&#10;&#10;Mostly Ds​: You could be a Forensic scientist​, Science policy advisor​, Politician​, Environmental scientist, Conservationist​, Seismologist&#10;&#10;Mostly Es​: You could be a Games designer​, Food scientist​, Science journalist​, Art restorer​, Chef">
            <a:extLst>
              <a:ext uri="{FF2B5EF4-FFF2-40B4-BE49-F238E27FC236}">
                <a16:creationId xmlns:a16="http://schemas.microsoft.com/office/drawing/2014/main" id="{136B5791-2E52-894A-8C98-555046AEEEB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5889"/>
          </a:xfrm>
          <a:prstGeom prst="rect">
            <a:avLst/>
          </a:prstGeom>
        </p:spPr>
      </p:pic>
    </p:spTree>
    <p:extLst>
      <p:ext uri="{BB962C8B-B14F-4D97-AF65-F5344CB8AC3E}">
        <p14:creationId xmlns:p14="http://schemas.microsoft.com/office/powerpoint/2010/main" val="4861968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E7D7C81-8435-D2F6-E888-E19B8BC65681}"/>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TextBox 4" descr="Picture of Cosmetic Chemist for Mostly A's answer">
            <a:hlinkClick r:id="rId4"/>
            <a:extLst>
              <a:ext uri="{FF2B5EF4-FFF2-40B4-BE49-F238E27FC236}">
                <a16:creationId xmlns:a16="http://schemas.microsoft.com/office/drawing/2014/main" id="{852C675C-5F26-9771-8517-9E270796857D}"/>
              </a:ext>
            </a:extLst>
          </p:cNvPr>
          <p:cNvSpPr txBox="1"/>
          <p:nvPr/>
        </p:nvSpPr>
        <p:spPr>
          <a:xfrm>
            <a:off x="693548" y="689956"/>
            <a:ext cx="3524596" cy="2252749"/>
          </a:xfrm>
          <a:prstGeom prst="rect">
            <a:avLst/>
          </a:prstGeom>
          <a:noFill/>
          <a:ln>
            <a:noFill/>
          </a:ln>
        </p:spPr>
        <p:txBody>
          <a:bodyPr wrap="square" rtlCol="0">
            <a:spAutoFit/>
          </a:bodyPr>
          <a:lstStyle/>
          <a:p>
            <a:endParaRPr lang="en-US" dirty="0"/>
          </a:p>
        </p:txBody>
      </p:sp>
      <p:sp>
        <p:nvSpPr>
          <p:cNvPr id="6" name="TextBox 5" descr="Picture of Software Developer for Mostly B's answer">
            <a:hlinkClick r:id="rId5"/>
            <a:extLst>
              <a:ext uri="{FF2B5EF4-FFF2-40B4-BE49-F238E27FC236}">
                <a16:creationId xmlns:a16="http://schemas.microsoft.com/office/drawing/2014/main" id="{37F98E13-488A-39A5-5764-CDFB2E0CC5EA}"/>
              </a:ext>
            </a:extLst>
          </p:cNvPr>
          <p:cNvSpPr txBox="1"/>
          <p:nvPr/>
        </p:nvSpPr>
        <p:spPr>
          <a:xfrm>
            <a:off x="4419282" y="689956"/>
            <a:ext cx="3524596" cy="2252749"/>
          </a:xfrm>
          <a:prstGeom prst="rect">
            <a:avLst/>
          </a:prstGeom>
          <a:noFill/>
          <a:ln>
            <a:noFill/>
          </a:ln>
        </p:spPr>
        <p:txBody>
          <a:bodyPr wrap="square" rtlCol="0">
            <a:spAutoFit/>
          </a:bodyPr>
          <a:lstStyle/>
          <a:p>
            <a:endParaRPr lang="en-US" dirty="0"/>
          </a:p>
        </p:txBody>
      </p:sp>
      <p:sp>
        <p:nvSpPr>
          <p:cNvPr id="8" name="TextBox 7" descr="Picture of Chemistry Teacher for Mostly C's answer">
            <a:hlinkClick r:id="rId6"/>
            <a:extLst>
              <a:ext uri="{FF2B5EF4-FFF2-40B4-BE49-F238E27FC236}">
                <a16:creationId xmlns:a16="http://schemas.microsoft.com/office/drawing/2014/main" id="{F11896F9-E6F2-D6E7-A6D8-72DF5DD00C5C}"/>
              </a:ext>
            </a:extLst>
          </p:cNvPr>
          <p:cNvSpPr txBox="1"/>
          <p:nvPr/>
        </p:nvSpPr>
        <p:spPr>
          <a:xfrm>
            <a:off x="8198262" y="689956"/>
            <a:ext cx="3524596" cy="2252749"/>
          </a:xfrm>
          <a:prstGeom prst="rect">
            <a:avLst/>
          </a:prstGeom>
          <a:noFill/>
          <a:ln>
            <a:noFill/>
          </a:ln>
        </p:spPr>
        <p:txBody>
          <a:bodyPr wrap="square" rtlCol="0">
            <a:spAutoFit/>
          </a:bodyPr>
          <a:lstStyle/>
          <a:p>
            <a:endParaRPr lang="en-US" dirty="0"/>
          </a:p>
        </p:txBody>
      </p:sp>
      <p:sp>
        <p:nvSpPr>
          <p:cNvPr id="9" name="TextBox 8" descr="Picture of Analytical technician (Plastics) for Mostly D's answer">
            <a:hlinkClick r:id="rId7"/>
            <a:extLst>
              <a:ext uri="{FF2B5EF4-FFF2-40B4-BE49-F238E27FC236}">
                <a16:creationId xmlns:a16="http://schemas.microsoft.com/office/drawing/2014/main" id="{F9CF0D9C-28E9-2EC1-F205-19E428EB7A60}"/>
              </a:ext>
            </a:extLst>
          </p:cNvPr>
          <p:cNvSpPr txBox="1"/>
          <p:nvPr/>
        </p:nvSpPr>
        <p:spPr>
          <a:xfrm>
            <a:off x="1805554" y="3611180"/>
            <a:ext cx="3524596" cy="2252749"/>
          </a:xfrm>
          <a:prstGeom prst="rect">
            <a:avLst/>
          </a:prstGeom>
          <a:noFill/>
          <a:ln>
            <a:noFill/>
          </a:ln>
        </p:spPr>
        <p:txBody>
          <a:bodyPr wrap="square" rtlCol="0">
            <a:spAutoFit/>
          </a:bodyPr>
          <a:lstStyle/>
          <a:p>
            <a:endParaRPr lang="en-US" dirty="0"/>
          </a:p>
        </p:txBody>
      </p:sp>
      <p:sp>
        <p:nvSpPr>
          <p:cNvPr id="10" name="TextBox 9" descr="Picture of Museum Scientist for Mostly E's answer">
            <a:hlinkClick r:id="rId8"/>
            <a:extLst>
              <a:ext uri="{FF2B5EF4-FFF2-40B4-BE49-F238E27FC236}">
                <a16:creationId xmlns:a16="http://schemas.microsoft.com/office/drawing/2014/main" id="{A388642A-9BB0-991F-93BE-5210DB762D08}"/>
              </a:ext>
            </a:extLst>
          </p:cNvPr>
          <p:cNvSpPr txBox="1"/>
          <p:nvPr/>
        </p:nvSpPr>
        <p:spPr>
          <a:xfrm>
            <a:off x="5608810" y="3611180"/>
            <a:ext cx="3524596" cy="2252749"/>
          </a:xfrm>
          <a:prstGeom prst="rect">
            <a:avLst/>
          </a:prstGeom>
          <a:noFill/>
          <a:ln>
            <a:noFill/>
          </a:ln>
        </p:spPr>
        <p:txBody>
          <a:bodyPr wrap="square" rtlCol="0">
            <a:spAutoFit/>
          </a:bodyPr>
          <a:lstStyle/>
          <a:p>
            <a:endParaRPr lang="en-US" dirty="0"/>
          </a:p>
        </p:txBody>
      </p:sp>
    </p:spTree>
    <p:extLst>
      <p:ext uri="{BB962C8B-B14F-4D97-AF65-F5344CB8AC3E}">
        <p14:creationId xmlns:p14="http://schemas.microsoft.com/office/powerpoint/2010/main" val="15961942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 phone and computer displaying Chemistry Making the Difference online career quiz.&#10;&#10;QR code to scan and begin playing the game. Alternatively visit: https://edu.rsc.org/future-in-chemistry/game">
            <a:extLst>
              <a:ext uri="{FF2B5EF4-FFF2-40B4-BE49-F238E27FC236}">
                <a16:creationId xmlns:a16="http://schemas.microsoft.com/office/drawing/2014/main" id="{ABA612D8-EE3A-879D-8A6D-122D25E7EB7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5913"/>
            <a:ext cx="12192000" cy="6846173"/>
          </a:xfrm>
          <a:prstGeom prst="rect">
            <a:avLst/>
          </a:prstGeom>
        </p:spPr>
      </p:pic>
      <p:pic>
        <p:nvPicPr>
          <p:cNvPr id="7" name="Picture 6" descr="A qr code with a white background. Link: https://edu.rsc.org/future-in-chemistry/game">
            <a:extLst>
              <a:ext uri="{FF2B5EF4-FFF2-40B4-BE49-F238E27FC236}">
                <a16:creationId xmlns:a16="http://schemas.microsoft.com/office/drawing/2014/main" id="{DEEA2138-A01B-48E0-59F0-C78F76C6DB6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4655" y="3491611"/>
            <a:ext cx="1578971" cy="1574164"/>
          </a:xfrm>
          <a:prstGeom prst="rect">
            <a:avLst/>
          </a:prstGeom>
        </p:spPr>
      </p:pic>
    </p:spTree>
    <p:extLst>
      <p:ext uri="{BB962C8B-B14F-4D97-AF65-F5344CB8AC3E}">
        <p14:creationId xmlns:p14="http://schemas.microsoft.com/office/powerpoint/2010/main" val="13161145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erson in a white coat standing in a lab full of plants.&#10;&#10;Text: Where could a career in chemistry take you?">
            <a:extLst>
              <a:ext uri="{FF2B5EF4-FFF2-40B4-BE49-F238E27FC236}">
                <a16:creationId xmlns:a16="http://schemas.microsoft.com/office/drawing/2014/main" id="{2FC64511-27B1-07DA-B300-173E7BC6F9F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11596"/>
            <a:ext cx="12212689" cy="6846404"/>
          </a:xfrm>
          <a:prstGeom prst="rect">
            <a:avLst/>
          </a:prstGeom>
        </p:spPr>
      </p:pic>
    </p:spTree>
    <p:extLst>
      <p:ext uri="{BB962C8B-B14F-4D97-AF65-F5344CB8AC3E}">
        <p14:creationId xmlns:p14="http://schemas.microsoft.com/office/powerpoint/2010/main" val="3756689021"/>
      </p:ext>
    </p:extLst>
  </p:cSld>
  <p:clrMapOvr>
    <a:masterClrMapping/>
  </p:clrMapOvr>
</p:sld>
</file>

<file path=ppt/theme/theme1.xml><?xml version="1.0" encoding="utf-8"?>
<a:theme xmlns:a="http://schemas.openxmlformats.org/drawingml/2006/main" name="RSC_Dividers with background">
  <a:themeElements>
    <a:clrScheme name="Custom 1">
      <a:dk1>
        <a:srgbClr val="004976"/>
      </a:dk1>
      <a:lt1>
        <a:srgbClr val="FFFFFF"/>
      </a:lt1>
      <a:dk2>
        <a:srgbClr val="004976"/>
      </a:dk2>
      <a:lt2>
        <a:srgbClr val="E7E6E6"/>
      </a:lt2>
      <a:accent1>
        <a:srgbClr val="004976"/>
      </a:accent1>
      <a:accent2>
        <a:srgbClr val="48A9C5"/>
      </a:accent2>
      <a:accent3>
        <a:srgbClr val="EEDC00"/>
      </a:accent3>
      <a:accent4>
        <a:srgbClr val="444544"/>
      </a:accent4>
      <a:accent5>
        <a:srgbClr val="DA1883"/>
      </a:accent5>
      <a:accent6>
        <a:srgbClr val="991E66"/>
      </a:accent6>
      <a:hlink>
        <a:srgbClr val="FF9E1B"/>
      </a:hlink>
      <a:folHlink>
        <a:srgbClr val="54585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w RSC Brand PPTX template [Read-Only]" id="{10B5E16E-88B7-4A22-8F99-52AB435ACFDF}" vid="{0A45D2B6-B5DF-48E6-A8CE-40C4EFF9C9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593B7E4512BB9469461FF4FD5770B2F" ma:contentTypeVersion="2" ma:contentTypeDescription="Create a new document." ma:contentTypeScope="" ma:versionID="5486c3611d7f33a3c06049c215fb4c92">
  <xsd:schema xmlns:xsd="http://www.w3.org/2001/XMLSchema" xmlns:p="http://schemas.microsoft.com/office/2006/metadata/properties" xmlns:ns2="27d643f5-4560-4eff-9f48-d0fe6b2bec2d" targetNamespace="http://schemas.microsoft.com/office/2006/metadata/properties" ma:root="true" ma:fieldsID="7079d9acee7d610bba9b6271d294110d" ns2:_="">
    <xsd:import namespace="27d643f5-4560-4eff-9f48-d0fe6b2bec2d"/>
    <xsd:element name="properties">
      <xsd:complexType>
        <xsd:sequence>
          <xsd:element name="documentManagement">
            <xsd:complexType>
              <xsd:all>
                <xsd:element ref="ns2:Template" minOccurs="0"/>
              </xsd:all>
            </xsd:complexType>
          </xsd:element>
        </xsd:sequence>
      </xsd:complexType>
    </xsd:element>
  </xsd:schema>
  <xsd:schema xmlns:xsd="http://www.w3.org/2001/XMLSchema" xmlns:dms="http://schemas.microsoft.com/office/2006/documentManagement/types" targetNamespace="27d643f5-4560-4eff-9f48-d0fe6b2bec2d" elementFormDefault="qualified">
    <xsd:import namespace="http://schemas.microsoft.com/office/2006/documentManagement/types"/>
    <xsd:element name="Template" ma:index="8" nillable="true" ma:displayName="Template" ma:format="Dropdown" ma:internalName="Template">
      <xsd:simpleType>
        <xsd:restriction base="dms:Choice">
          <xsd:enumeration value="Stationery"/>
          <xsd:enumeration value="Purchase order forms"/>
          <xsd:enumeration value="Powerpoint presentations"/>
          <xsd:enumeration value="Meetings"/>
          <xsd:enumeration value="Legal"/>
          <xsd:enumeration value="RSC Branding"/>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Template xmlns="27d643f5-4560-4eff-9f48-d0fe6b2bec2d">RSC Branding</Template>
  </documentManagement>
</p:properties>
</file>

<file path=customXml/itemProps1.xml><?xml version="1.0" encoding="utf-8"?>
<ds:datastoreItem xmlns:ds="http://schemas.openxmlformats.org/officeDocument/2006/customXml" ds:itemID="{556F44CB-524B-435D-81B4-71F7A79FF187}">
  <ds:schemaRefs>
    <ds:schemaRef ds:uri="27d643f5-4560-4eff-9f48-d0fe6b2bec2d"/>
    <ds:schemaRef ds:uri="http://purl.org/dc/elements/1.1/"/>
    <ds:schemaRef ds:uri="http://purl.org/dc/terms/"/>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ternal/2005/internalDocumentation"/>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CC8F453-0A08-4E28-8E13-4ACD39861ADB}">
  <ds:schemaRefs>
    <ds:schemaRef ds:uri="http://schemas.microsoft.com/sharepoint/v3/contenttype/forms"/>
  </ds:schemaRefs>
</ds:datastoreItem>
</file>

<file path=customXml/itemProps3.xml><?xml version="1.0" encoding="utf-8"?>
<ds:datastoreItem xmlns:ds="http://schemas.openxmlformats.org/officeDocument/2006/customXml" ds:itemID="{53EDF3E7-E591-4AA5-88B5-CCAED15C9F84}">
  <ds:schemaRefs>
    <ds:schemaRef ds:uri="27d643f5-4560-4eff-9f48-d0fe6b2bec2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New RSC Brand PPTX template</Template>
  <TotalTime>1151</TotalTime>
  <Words>905</Words>
  <Application>Microsoft Office PowerPoint</Application>
  <PresentationFormat>Widescreen</PresentationFormat>
  <Paragraphs>40</Paragraphs>
  <Slides>13</Slides>
  <Notes>10</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RSC_Dividers with background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Chemistry Week 2023 – Celebrating Chemistry Throughout November</dc:title>
  <dc:creator>Anna Aldred</dc:creator>
  <cp:lastModifiedBy>Georgia Murphy</cp:lastModifiedBy>
  <cp:revision>60</cp:revision>
  <cp:lastPrinted>2019-03-28T09:59:28Z</cp:lastPrinted>
  <dcterms:created xsi:type="dcterms:W3CDTF">2023-07-18T13:11:14Z</dcterms:created>
  <dcterms:modified xsi:type="dcterms:W3CDTF">2024-09-23T14:59:10Z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0x0101003593B7E4512BB9469461FF4FD5770B2F</vt:lpwstr>
  </property>
  <property fmtid="{D5CDD505-2E9C-101B-9397-08002B2CF9AE}" pid="3" name="TemplateUrl">
    <vt:lpwstr/>
  </property>
  <property fmtid="{D5CDD505-2E9C-101B-9397-08002B2CF9AE}" pid="4" name="xd_Signature">
    <vt:bool>false</vt:bool>
  </property>
  <property fmtid="{D5CDD505-2E9C-101B-9397-08002B2CF9AE}" pid="5" name="xd_ProgID">
    <vt:lpwstr/>
  </property>
</Properties>
</file>